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2"/>
    <p:sldId id="1143" r:id="rId3"/>
    <p:sldId id="1139" r:id="rId4"/>
    <p:sldId id="1157" r:id="rId5"/>
    <p:sldId id="1140" r:id="rId6"/>
    <p:sldId id="1141" r:id="rId7"/>
    <p:sldId id="1155" r:id="rId8"/>
    <p:sldId id="1158" r:id="rId9"/>
    <p:sldId id="1156" r:id="rId10"/>
    <p:sldId id="1159" r:id="rId11"/>
    <p:sldId id="1142" r:id="rId12"/>
    <p:sldId id="1145" r:id="rId13"/>
    <p:sldId id="1152" r:id="rId14"/>
    <p:sldId id="1147" r:id="rId15"/>
    <p:sldId id="1148" r:id="rId16"/>
    <p:sldId id="1149" r:id="rId17"/>
    <p:sldId id="1160" r:id="rId18"/>
    <p:sldId id="1150" r:id="rId19"/>
    <p:sldId id="1151" r:id="rId20"/>
    <p:sldId id="1162" r:id="rId21"/>
    <p:sldId id="1163" r:id="rId22"/>
    <p:sldId id="1166" r:id="rId2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E3F2E7"/>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xmlns=""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高中历史 必修 中外历史纲要 下</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第五单元  工业革命与马克思主义的诞生</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dirty="0">
                <a:solidFill>
                  <a:srgbClr val="000000"/>
                </a:solidFill>
                <a:latin typeface="+mj-lt"/>
                <a:ea typeface="微软雅黑" panose="020B0503020204020204" pitchFamily="34" charset="-122"/>
                <a:cs typeface="微软雅黑" panose="020B0503020204020204" pitchFamily="34" charset="-122"/>
              </a:rPr>
              <a:t>11</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课  马克思主义</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的诞生与传播</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）举措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打碎旧的国家机器，建立</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立法与行政合一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的政权机关和司法机构。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废除旧军队和旧警察，代之以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国民自卫军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和治安委员会。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人民有权</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监督和罢免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由选举产生的公职人员，所有公职人员的工资不得超过</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熟练工人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的工资。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工人合作社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管理工厂。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实行八小时工作日；等等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）结果：</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1871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日，巴黎公社被法国资产阶级和德国联合扼杀。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）意义：作为无产阶级建立政权的第一次伟大尝试被载入史册，它的实践丰富了马克思主义的学说，为国际工人运动的发展提供了宝贵的经验和教训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429663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3346237"/>
          </a:xfrm>
          <a:solidFill>
            <a:srgbClr val="E3F2E7"/>
          </a:solidFill>
        </p:spPr>
        <p:txBody>
          <a:bodyPr/>
          <a:lstStyle/>
          <a:p>
            <a:pPr algn="ct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为什么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说巴黎公社是无产阶级建立政权的第一次伟大尝试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从产生背景来看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巴黎公社是在巴黎无产阶级通过暴力革命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推翻资产阶级政府的基础上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通过普选建立起来的新型政权。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从政权的领导人来看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他们是普选产生的工人阶级的代表。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从实行的措施来看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巴黎公社打碎旧的国家机器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作出建立无产阶级专政国家的尝试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没收逃亡资本家的工厂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触及资本主义私有制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具有明显的无产阶级性质。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拓展延伸.eps" descr="id:2147490066;FounderCES"/>
          <p:cNvPicPr/>
          <p:nvPr/>
        </p:nvPicPr>
        <p:blipFill>
          <a:blip r:embed="rId2"/>
          <a:stretch>
            <a:fillRect/>
          </a:stretch>
        </p:blipFill>
        <p:spPr>
          <a:xfrm>
            <a:off x="390874" y="1700252"/>
            <a:ext cx="1815465" cy="359410"/>
          </a:xfrm>
          <a:prstGeom prst="rect">
            <a:avLst/>
          </a:prstGeom>
        </p:spPr>
      </p:pic>
    </p:spTree>
    <p:extLst>
      <p:ext uri="{BB962C8B-B14F-4D97-AF65-F5344CB8AC3E}">
        <p14:creationId xmlns:p14="http://schemas.microsoft.com/office/powerpoint/2010/main" val="31002486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0474"/>
            <a:ext cx="11485848" cy="5366084"/>
          </a:xfrm>
        </p:spPr>
        <p:txBody>
          <a:bodyPr/>
          <a:lstStyle/>
          <a:p>
            <a:pPr hangingPunct="0">
              <a:lnSpc>
                <a:spcPct val="140000"/>
              </a:lnSpc>
              <a:spcAft>
                <a:spcPts val="0"/>
              </a:spcAft>
              <a:tabLst>
                <a:tab pos="630555" algn="l"/>
              </a:tabLst>
            </a:pPr>
            <a:r>
              <a:rPr lang="en-US"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辩证</a:t>
            </a:r>
            <a:r>
              <a:rPr lang="zh-CN" altLang="zh-CN" sz="230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看待马克思主义诞生与工业革命的关系</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随着工业革命的发展，资本主义制度的弊端日益暴露，西欧社会的贫富分化明显，社会矛盾尖锐，这为马克思主义的诞生创造了条件。</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随着工业革命的开展，工人阶级队伍壮大，他们为争取自己的经济利益和政治权利展开斗争，英、法、德等国的工人运动先后失败。工人阶级觉醒，迫切需要科学理论</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指导</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随着工业革命的开展，工业无产阶级队伍壮大，反映不成熟的无产阶级愿望的</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空想社会主义</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思潮为马克思主义的诞生奠定了理论基础。</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马克思、恩格斯在广泛吸收人类优秀思想成果的基础上，进一步探讨工业革命后的社会变化，总结工人运动的经验，共同创立了富有生命力的马克思主义。</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重难疑点破.eps" descr="id:2147490073;FounderCES"/>
          <p:cNvPicPr/>
          <p:nvPr/>
        </p:nvPicPr>
        <p:blipFill>
          <a:blip r:embed="rId2"/>
          <a:stretch>
            <a:fillRect/>
          </a:stretch>
        </p:blipFill>
        <p:spPr>
          <a:xfrm>
            <a:off x="1965801" y="764704"/>
            <a:ext cx="8258810" cy="647700"/>
          </a:xfrm>
          <a:prstGeom prst="rect">
            <a:avLst/>
          </a:prstGeom>
        </p:spPr>
      </p:pic>
      <p:pic>
        <p:nvPicPr>
          <p:cNvPr id="5" name="疑难点a1.eps" descr="id:2147490080;FounderCES"/>
          <p:cNvPicPr/>
          <p:nvPr/>
        </p:nvPicPr>
        <p:blipFill>
          <a:blip r:embed="rId3"/>
          <a:stretch>
            <a:fillRect/>
          </a:stretch>
        </p:blipFill>
        <p:spPr>
          <a:xfrm>
            <a:off x="496471" y="1514490"/>
            <a:ext cx="1278255" cy="359410"/>
          </a:xfrm>
          <a:prstGeom prst="rect">
            <a:avLst/>
          </a:prstGeom>
        </p:spPr>
      </p:pic>
    </p:spTree>
    <p:extLst>
      <p:ext uri="{BB962C8B-B14F-4D97-AF65-F5344CB8AC3E}">
        <p14:creationId xmlns:p14="http://schemas.microsoft.com/office/powerpoint/2010/main" val="29433777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30238" algn="l"/>
                <a:tab pos="5557838"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马克思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认为现代化是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以资本为基础的工业化、城市化、大规模生产、大消费、大交通体系等过程的总和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，包括资本主义市场经济、随之而生的大规模分工、强大的集权官僚国家、亲密的村庄群体变为不近人情的城市群体、公共的社会关系变为个人的社会关系。马克思意在说明现代化的实现（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将改变人与人之间的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社会关系</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会增强国家对社会经济的干预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能促进人类社会生产力水平的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使整个世界日益成为密不可分的整体</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0095;FounderCES"/>
          <p:cNvPicPr/>
          <p:nvPr/>
        </p:nvPicPr>
        <p:blipFill>
          <a:blip r:embed="rId2"/>
          <a:stretch>
            <a:fillRect/>
          </a:stretch>
        </p:blipFill>
        <p:spPr>
          <a:xfrm>
            <a:off x="478582" y="889580"/>
            <a:ext cx="1116965" cy="359410"/>
          </a:xfrm>
          <a:prstGeom prst="rect">
            <a:avLst/>
          </a:prstGeom>
        </p:spPr>
      </p:pic>
      <p:pic>
        <p:nvPicPr>
          <p:cNvPr id="5" name="24答案.eps" descr="id:2147490102;FounderCES"/>
          <p:cNvPicPr/>
          <p:nvPr/>
        </p:nvPicPr>
        <p:blipFill>
          <a:blip r:embed="rId3"/>
          <a:stretch>
            <a:fillRect/>
          </a:stretch>
        </p:blipFill>
        <p:spPr>
          <a:xfrm>
            <a:off x="478582" y="4293096"/>
            <a:ext cx="807720" cy="287655"/>
          </a:xfrm>
          <a:prstGeom prst="rect">
            <a:avLst/>
          </a:prstGeom>
        </p:spPr>
      </p:pic>
      <p:pic>
        <p:nvPicPr>
          <p:cNvPr id="7" name="24解析.eps" descr="id:2147490109;FounderCES"/>
          <p:cNvPicPr/>
          <p:nvPr/>
        </p:nvPicPr>
        <p:blipFill>
          <a:blip r:embed="rId4"/>
          <a:stretch>
            <a:fillRect/>
          </a:stretch>
        </p:blipFill>
        <p:spPr>
          <a:xfrm>
            <a:off x="478582" y="4833064"/>
            <a:ext cx="807720" cy="287655"/>
          </a:xfrm>
          <a:prstGeom prst="rect">
            <a:avLst/>
          </a:prstGeom>
        </p:spPr>
      </p:pic>
      <p:sp>
        <p:nvSpPr>
          <p:cNvPr id="6" name="矩形 5"/>
          <p:cNvSpPr/>
          <p:nvPr/>
        </p:nvSpPr>
        <p:spPr>
          <a:xfrm>
            <a:off x="1391805" y="4210568"/>
            <a:ext cx="407484" cy="461665"/>
          </a:xfrm>
          <a:prstGeom prst="rect">
            <a:avLst/>
          </a:prstGeom>
        </p:spPr>
        <p:txBody>
          <a:bodyPr wrap="none">
            <a:spAutoFit/>
          </a:bodyPr>
          <a:lstStyle/>
          <a:p>
            <a:r>
              <a:rPr lang="en-US" altLang="zh-CN" sz="2400" dirty="0">
                <a:solidFill>
                  <a:srgbClr val="000000"/>
                </a:solidFill>
              </a:rPr>
              <a:t>A</a:t>
            </a:r>
            <a:endParaRPr lang="zh-CN" altLang="en-US" dirty="0"/>
          </a:p>
        </p:txBody>
      </p:sp>
      <p:sp>
        <p:nvSpPr>
          <p:cNvPr id="8" name="内容占位符 1"/>
          <p:cNvSpPr txBox="1">
            <a:spLocks/>
          </p:cNvSpPr>
          <p:nvPr/>
        </p:nvSpPr>
        <p:spPr bwMode="auto">
          <a:xfrm>
            <a:off x="360854" y="464914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亲密的村庄群体变为不近人情的城市群体、公共的社会关系变为个人的社会关系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可知，马克思意在说明现代化的实现将改变人与人之间的社会关系。故选</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4849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全面</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认识</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巴黎公社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疑难点a2.eps" descr="id:2147490116;FounderCES"/>
          <p:cNvPicPr/>
          <p:nvPr/>
        </p:nvPicPr>
        <p:blipFill>
          <a:blip r:embed="rId2"/>
          <a:stretch>
            <a:fillRect/>
          </a:stretch>
        </p:blipFill>
        <p:spPr>
          <a:xfrm>
            <a:off x="478582" y="889580"/>
            <a:ext cx="1278255" cy="359410"/>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3185898651"/>
              </p:ext>
            </p:extLst>
          </p:nvPr>
        </p:nvGraphicFramePr>
        <p:xfrm>
          <a:off x="406574" y="1542892"/>
          <a:ext cx="11377264" cy="4389120"/>
        </p:xfrm>
        <a:graphic>
          <a:graphicData uri="http://schemas.openxmlformats.org/drawingml/2006/table">
            <a:tbl>
              <a:tblPr firstRow="1" firstCol="1" bandRow="1"/>
              <a:tblGrid>
                <a:gridCol w="1080120">
                  <a:extLst>
                    <a:ext uri="{9D8B030D-6E8A-4147-A177-3AD203B41FA5}">
                      <a16:colId xmlns:a16="http://schemas.microsoft.com/office/drawing/2014/main" xmlns="" val="1523395208"/>
                    </a:ext>
                  </a:extLst>
                </a:gridCol>
                <a:gridCol w="10297144">
                  <a:extLst>
                    <a:ext uri="{9D8B030D-6E8A-4147-A177-3AD203B41FA5}">
                      <a16:colId xmlns:a16="http://schemas.microsoft.com/office/drawing/2014/main" xmlns="" val="717718817"/>
                    </a:ext>
                  </a:extLst>
                </a:gridCol>
              </a:tblGrid>
              <a:tr h="1248541">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爆发的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偶然性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巴黎公社革命的爆发不是法国资本主义发展和工人运动发展的必然产物。普法战争失败后的法国</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外有敌军侵略</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内有临时政府投降卖国</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民族矛盾和阶级矛盾的交织导致革命仓促爆发</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具有非常大的偶然性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建立无产阶级政权的社会条件并不具备。因而巴黎公社革命只不过是特殊条件下一个城市的起义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967" marR="189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1129788045"/>
                  </a:ext>
                </a:extLst>
              </a:tr>
              <a:tr h="780338">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失败的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必然性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巴黎公社革命的偶然性决定了其失败的必然性。当时法国资本主义生产关系还能够推动生产力的发展</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而巴黎公社人民以革命的手段来铲除资本主义生产方式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显然是不合时宜的。因此</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革命的失败是必然的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967" marR="189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138480453"/>
                  </a:ext>
                </a:extLst>
              </a:tr>
            </a:tbl>
          </a:graphicData>
        </a:graphic>
      </p:graphicFrame>
    </p:spTree>
    <p:extLst>
      <p:ext uri="{BB962C8B-B14F-4D97-AF65-F5344CB8AC3E}">
        <p14:creationId xmlns:p14="http://schemas.microsoft.com/office/powerpoint/2010/main" val="14664325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483038783"/>
              </p:ext>
            </p:extLst>
          </p:nvPr>
        </p:nvGraphicFramePr>
        <p:xfrm>
          <a:off x="334566" y="894928"/>
          <a:ext cx="11521280" cy="5486400"/>
        </p:xfrm>
        <a:graphic>
          <a:graphicData uri="http://schemas.openxmlformats.org/drawingml/2006/table">
            <a:tbl>
              <a:tblPr firstRow="1" firstCol="1" bandRow="1"/>
              <a:tblGrid>
                <a:gridCol w="947953">
                  <a:extLst>
                    <a:ext uri="{9D8B030D-6E8A-4147-A177-3AD203B41FA5}">
                      <a16:colId xmlns:a16="http://schemas.microsoft.com/office/drawing/2014/main" xmlns="" val="1523395208"/>
                    </a:ext>
                  </a:extLst>
                </a:gridCol>
                <a:gridCol w="10573327">
                  <a:extLst>
                    <a:ext uri="{9D8B030D-6E8A-4147-A177-3AD203B41FA5}">
                      <a16:colId xmlns:a16="http://schemas.microsoft.com/office/drawing/2014/main" xmlns="" val="717718817"/>
                    </a:ext>
                  </a:extLst>
                </a:gridCol>
              </a:tblGrid>
              <a:tr h="1092474">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意义的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深远性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巴黎公社作为无产阶级建立政权的第一次伟大尝试被载入史册。它第一次给资本主义以沉重打击</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使无产阶级反对资产阶级的斗争进入了一个新的时期。无产阶级革命符合历史发展的规律</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革命打碎了旧的国家机器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建立新的无产阶级政权</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丰富了马克思主义关于无产阶级革命和无产阶级专政的学说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967" marR="189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623700219"/>
                  </a:ext>
                </a:extLst>
              </a:tr>
              <a:tr h="780338">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教训的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深刻性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无产阶级革命必须具备必要的条件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必须要有先进的无产阶级政党的领导及科学社会主义理论的指导</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必须掌握足够的武装力量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必须彻底打碎资产阶级国家机器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建立无产阶级专政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967" marR="189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1026870605"/>
                  </a:ext>
                </a:extLst>
              </a:tr>
              <a:tr h="624271">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经验的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宝贵性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巴黎公社打碎了旧的国家机器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代之以无产阶级专政</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其在社会经济、文化教育、发扬国际主义精神等方面的创举和改革</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为后来各国的工人运动提供了宝贵的经验</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967" marR="189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518099956"/>
                  </a:ext>
                </a:extLst>
              </a:tr>
            </a:tbl>
          </a:graphicData>
        </a:graphic>
      </p:graphicFrame>
    </p:spTree>
    <p:extLst>
      <p:ext uri="{BB962C8B-B14F-4D97-AF65-F5344CB8AC3E}">
        <p14:creationId xmlns:p14="http://schemas.microsoft.com/office/powerpoint/2010/main" val="17644111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238" algn="l"/>
                <a:tab pos="5557838"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湖北武汉五校联合体期末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）列宁认为：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（巴黎）公社是自发产生的，谁也没有有意识地和有计划地为它作准备。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苏联专家如鲁金和凯尔任策夫等也认为，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国民自卫军中央委员会没有起到任何组织和指导作用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，也没有针对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日之前梯也尔政府的血腥镇压采取任何预防措施。据此分析，巴黎公社失败的原因在于（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空想社会主义不能指导革命</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胜利</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未能粉碎旧有的国家机器和机关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法国无产阶级尚未登上历史</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舞台</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缺乏胜利的物质基础和斗争策略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0123;FounderCES"/>
          <p:cNvPicPr/>
          <p:nvPr/>
        </p:nvPicPr>
        <p:blipFill>
          <a:blip r:embed="rId2"/>
          <a:stretch>
            <a:fillRect/>
          </a:stretch>
        </p:blipFill>
        <p:spPr>
          <a:xfrm>
            <a:off x="478582" y="889580"/>
            <a:ext cx="1116965" cy="359410"/>
          </a:xfrm>
          <a:prstGeom prst="rect">
            <a:avLst/>
          </a:prstGeom>
        </p:spPr>
      </p:pic>
      <p:pic>
        <p:nvPicPr>
          <p:cNvPr id="4" name="24答案.eps" descr="id:2147490102;FounderCES"/>
          <p:cNvPicPr/>
          <p:nvPr/>
        </p:nvPicPr>
        <p:blipFill>
          <a:blip r:embed="rId3"/>
          <a:stretch>
            <a:fillRect/>
          </a:stretch>
        </p:blipFill>
        <p:spPr>
          <a:xfrm>
            <a:off x="478582" y="4884539"/>
            <a:ext cx="807720" cy="287655"/>
          </a:xfrm>
          <a:prstGeom prst="rect">
            <a:avLst/>
          </a:prstGeom>
        </p:spPr>
      </p:pic>
      <p:sp>
        <p:nvSpPr>
          <p:cNvPr id="7" name="矩形 6"/>
          <p:cNvSpPr/>
          <p:nvPr/>
        </p:nvSpPr>
        <p:spPr>
          <a:xfrm>
            <a:off x="1391805" y="4797152"/>
            <a:ext cx="407484" cy="461665"/>
          </a:xfrm>
          <a:prstGeom prst="rect">
            <a:avLst/>
          </a:prstGeom>
        </p:spPr>
        <p:txBody>
          <a:bodyPr wrap="none">
            <a:spAutoFit/>
          </a:bodyPr>
          <a:lstStyle/>
          <a:p>
            <a:r>
              <a:rPr lang="en-US" altLang="zh-CN" sz="2400" dirty="0">
                <a:solidFill>
                  <a:srgbClr val="000000"/>
                </a:solidFill>
              </a:rPr>
              <a:t>D</a:t>
            </a:r>
            <a:endParaRPr lang="zh-CN" altLang="en-US" dirty="0"/>
          </a:p>
        </p:txBody>
      </p:sp>
    </p:spTree>
    <p:extLst>
      <p:ext uri="{BB962C8B-B14F-4D97-AF65-F5344CB8AC3E}">
        <p14:creationId xmlns:p14="http://schemas.microsoft.com/office/powerpoint/2010/main" val="143063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20820"/>
            <a:ext cx="11485848" cy="1684244"/>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材料可知，物质基础薄弱决定革命难以持久，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与材料无关，排除；巴黎公社打碎了旧的国家机器，建立新的无产阶级政权，排除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世纪初，三大工人运动时期，法国无产阶级已登上政治舞台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109;FounderCES"/>
          <p:cNvPicPr/>
          <p:nvPr/>
        </p:nvPicPr>
        <p:blipFill>
          <a:blip r:embed="rId2"/>
          <a:stretch>
            <a:fillRect/>
          </a:stretch>
        </p:blipFill>
        <p:spPr>
          <a:xfrm>
            <a:off x="478582" y="2519709"/>
            <a:ext cx="807720" cy="287655"/>
          </a:xfrm>
          <a:prstGeom prst="rect">
            <a:avLst/>
          </a:prstGeom>
        </p:spPr>
      </p:pic>
    </p:spTree>
    <p:extLst>
      <p:ext uri="{BB962C8B-B14F-4D97-AF65-F5344CB8AC3E}">
        <p14:creationId xmlns:p14="http://schemas.microsoft.com/office/powerpoint/2010/main" val="4916451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3900235"/>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马克思主义</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诞生的历史条件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世纪中叶后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技术变革带来的水力机、蒸汽机的创新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最终促使处于萌芽状态的工厂制破土而出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这种全新的生产组织形式最终在英国问世了。工厂制首先出现于供需冲突最为突出的纺织行业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世纪末期起逐步向其他行业扩散。与传统手工工场相比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近代工厂制在兴起过程中逐步展露出一些新的特征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如资本与劳动力的集中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劳动分工的加强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生产管理的规范化与制度化等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这充分表明工厂制在生产组织形式上已经实现了质的突破。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史料通.eps" descr="id:2147490151;FounderCES"/>
          <p:cNvPicPr/>
          <p:nvPr/>
        </p:nvPicPr>
        <p:blipFill>
          <a:blip r:embed="rId2"/>
          <a:stretch>
            <a:fillRect/>
          </a:stretch>
        </p:blipFill>
        <p:spPr>
          <a:xfrm>
            <a:off x="2638822" y="792261"/>
            <a:ext cx="7341235" cy="575945"/>
          </a:xfrm>
          <a:prstGeom prst="rect">
            <a:avLst/>
          </a:prstGeom>
        </p:spPr>
      </p:pic>
      <p:pic>
        <p:nvPicPr>
          <p:cNvPr id="8" name="情境1.eps" descr="id:2147491837;FounderCES"/>
          <p:cNvPicPr/>
          <p:nvPr/>
        </p:nvPicPr>
        <p:blipFill>
          <a:blip r:embed="rId3"/>
          <a:stretch>
            <a:fillRect/>
          </a:stretch>
        </p:blipFill>
        <p:spPr>
          <a:xfrm>
            <a:off x="478582" y="1629985"/>
            <a:ext cx="1024890" cy="359410"/>
          </a:xfrm>
          <a:prstGeom prst="rect">
            <a:avLst/>
          </a:prstGeom>
        </p:spPr>
      </p:pic>
    </p:spTree>
    <p:extLst>
      <p:ext uri="{BB962C8B-B14F-4D97-AF65-F5344CB8AC3E}">
        <p14:creationId xmlns:p14="http://schemas.microsoft.com/office/powerpoint/2010/main" val="9081241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4949"/>
            <a:ext cx="11485848" cy="3900235"/>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马克思、恩格斯都不止一次地承认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马克思主义理论并非凭空而来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而是吸收人类知识的精华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再加上自己的解释与发挥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从而创造出来的。至于为什么是马克思与恩格斯而不是别人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那就要了解他们的革命生平。为此就需要搞清楚背景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其中最重要的是当时制度的不合理性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尤其是工人阶级进行的斗争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即早期工人运动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里昂工人武装起义、英国宪章运动等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。如果马克思、恩格斯没有认识到工人阶级是最富革命性、最有发展前途的阶级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就不可能把一切希望寄托在他们身上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也不可能认识到社会主义理论是指导思想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工人阶级是物质力量。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61196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558533"/>
            <a:ext cx="11485848" cy="5008230"/>
          </a:xfrm>
        </p:spPr>
        <p:txBody>
          <a:bodyPr/>
          <a:lstStyle/>
          <a:p>
            <a:pPr hangingPunct="0">
              <a:spcAft>
                <a:spcPts val="0"/>
              </a:spcAft>
              <a:tabLst>
                <a:tab pos="630555" algn="l"/>
              </a:tabLst>
            </a:pP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早期工人运动与社会主义思想的萌发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早期工人运动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）背景：随着</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资本主义大工业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的建立和发展，资本主义制度的各种弊病逐渐显现。虽然生产力不断提高、劳动产品日益丰富，但工人阶级的生活条件并没有得到相应改善，他们的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政治权利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也极其有限。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）目的：改善劳动条件和生活状况，维护自己的权益。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）形式：从</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捣毁机器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到争取政治权利的多种形式。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）代表：法国里昂工人武装起义、英国工人争取普选权的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宪章运动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和德意志西里西亚织工起义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1.eps" descr="id:2147490030;FounderCES"/>
          <p:cNvPicPr/>
          <p:nvPr/>
        </p:nvPicPr>
        <p:blipFill>
          <a:blip r:embed="rId2"/>
          <a:stretch>
            <a:fillRect/>
          </a:stretch>
        </p:blipFill>
        <p:spPr>
          <a:xfrm>
            <a:off x="478582" y="1701438"/>
            <a:ext cx="1302385" cy="359410"/>
          </a:xfrm>
          <a:prstGeom prst="rect">
            <a:avLst/>
          </a:prstGeom>
        </p:spPr>
      </p:pic>
      <p:pic>
        <p:nvPicPr>
          <p:cNvPr id="6" name="24核心知识过.eps" descr="id:2147490023;FounderCES"/>
          <p:cNvPicPr/>
          <p:nvPr/>
        </p:nvPicPr>
        <p:blipFill>
          <a:blip r:embed="rId3"/>
          <a:stretch>
            <a:fillRect/>
          </a:stretch>
        </p:blipFill>
        <p:spPr>
          <a:xfrm>
            <a:off x="1765220" y="746120"/>
            <a:ext cx="8258810" cy="647700"/>
          </a:xfrm>
          <a:prstGeom prst="rect">
            <a:avLst/>
          </a:prstGeom>
        </p:spPr>
      </p:pic>
    </p:spTree>
    <p:extLst>
      <p:ext uri="{BB962C8B-B14F-4D97-AF65-F5344CB8AC3E}">
        <p14:creationId xmlns:p14="http://schemas.microsoft.com/office/powerpoint/2010/main" val="35792525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273614" y="1654164"/>
            <a:ext cx="9573088" cy="576248"/>
          </a:xfrm>
        </p:spPr>
        <p:txBody>
          <a:bodyPr/>
          <a:lstStyle/>
          <a:p>
            <a:pPr hangingPunct="0">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唯物史观、历史解释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1792700"/>
            <a:ext cx="1186180" cy="359410"/>
          </a:xfrm>
          <a:prstGeom prst="rect">
            <a:avLst/>
          </a:prstGeom>
        </p:spPr>
      </p:pic>
      <p:pic>
        <p:nvPicPr>
          <p:cNvPr id="5" name="选材意图.eps" descr="id:2147490172;FounderCES"/>
          <p:cNvPicPr/>
          <p:nvPr/>
        </p:nvPicPr>
        <p:blipFill>
          <a:blip r:embed="rId3"/>
          <a:stretch>
            <a:fillRect/>
          </a:stretch>
        </p:blipFill>
        <p:spPr>
          <a:xfrm>
            <a:off x="1087434" y="2345068"/>
            <a:ext cx="1186180" cy="359410"/>
          </a:xfrm>
          <a:prstGeom prst="rect">
            <a:avLst/>
          </a:prstGeom>
        </p:spPr>
      </p:pic>
      <p:pic>
        <p:nvPicPr>
          <p:cNvPr id="7" name="史料解读.eps" descr="id:2147490179;FounderCES"/>
          <p:cNvPicPr/>
          <p:nvPr/>
        </p:nvPicPr>
        <p:blipFill>
          <a:blip r:embed="rId4"/>
          <a:stretch>
            <a:fillRect/>
          </a:stretch>
        </p:blipFill>
        <p:spPr>
          <a:xfrm>
            <a:off x="1080570" y="2896884"/>
            <a:ext cx="1186180" cy="359410"/>
          </a:xfrm>
          <a:prstGeom prst="rect">
            <a:avLst/>
          </a:prstGeom>
        </p:spPr>
      </p:pic>
      <p:sp>
        <p:nvSpPr>
          <p:cNvPr id="6" name="内容占位符 1"/>
          <p:cNvSpPr txBox="1">
            <a:spLocks/>
          </p:cNvSpPr>
          <p:nvPr/>
        </p:nvSpPr>
        <p:spPr bwMode="auto">
          <a:xfrm>
            <a:off x="2273614" y="2200868"/>
            <a:ext cx="95730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通过史料，准确理解马克思主义诞生的历史条件。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275286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史料一、二说明马克思主义诞生的历史条件：工业革命开展，工人阶级队伍壮大，资本主义基本矛盾激化；</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世纪中期欧洲工人运动的发展；空想社会主义等思想的发展；马克思、恩格斯的革命经历；自然科学的深入发展。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178486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80044"/>
          </a:xfrm>
        </p:spPr>
        <p:txBody>
          <a:bodyPr/>
          <a:lstStyle/>
          <a:p>
            <a:pPr hangingPunct="0">
              <a:lnSpc>
                <a:spcPct val="140000"/>
              </a:lnSpc>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《共产党宣言》</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的内涵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共产党人不屑于隐瞒自己的观点和意图。他们公开宣布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他们的目的只有用暴力推翻全部现存的社会制度才能达到。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40000"/>
              </a:lnSpc>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《共产党宣言》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无产阶级将利用自己的政治统治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一步一步地夺取资产阶级的全部资本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把一切生产工具集中在国家即组织成为统治阶级的无产阶级手中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并且尽可能快地增加生产力的总量。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40000"/>
              </a:lnSpc>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《共产党宣言》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这本书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《共产党宣言》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篇幅不多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价值却相当于多部巨著。它的精神至今还鼓舞着、推动着文明世界全体有组织的正在进行斗争的无产阶级。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40000"/>
              </a:lnSpc>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列宁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2.eps" descr="id:2147491865;FounderCES"/>
          <p:cNvPicPr/>
          <p:nvPr/>
        </p:nvPicPr>
        <p:blipFill>
          <a:blip r:embed="rId2"/>
          <a:stretch>
            <a:fillRect/>
          </a:stretch>
        </p:blipFill>
        <p:spPr>
          <a:xfrm>
            <a:off x="478582" y="860592"/>
            <a:ext cx="1024890" cy="359410"/>
          </a:xfrm>
          <a:prstGeom prst="rect">
            <a:avLst/>
          </a:prstGeom>
        </p:spPr>
      </p:pic>
    </p:spTree>
    <p:extLst>
      <p:ext uri="{BB962C8B-B14F-4D97-AF65-F5344CB8AC3E}">
        <p14:creationId xmlns:p14="http://schemas.microsoft.com/office/powerpoint/2010/main" val="1941138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273614" y="1484784"/>
            <a:ext cx="9573088" cy="576248"/>
          </a:xfrm>
        </p:spPr>
        <p:txBody>
          <a:bodyPr/>
          <a:lstStyle/>
          <a:p>
            <a:pPr hangingPunct="0">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唯物史观、历史解释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1623320"/>
            <a:ext cx="1186180" cy="359410"/>
          </a:xfrm>
          <a:prstGeom prst="rect">
            <a:avLst/>
          </a:prstGeom>
        </p:spPr>
      </p:pic>
      <p:pic>
        <p:nvPicPr>
          <p:cNvPr id="5" name="选材意图.eps" descr="id:2147490172;FounderCES"/>
          <p:cNvPicPr/>
          <p:nvPr/>
        </p:nvPicPr>
        <p:blipFill>
          <a:blip r:embed="rId3"/>
          <a:stretch>
            <a:fillRect/>
          </a:stretch>
        </p:blipFill>
        <p:spPr>
          <a:xfrm>
            <a:off x="1087434" y="2175688"/>
            <a:ext cx="1186180" cy="359410"/>
          </a:xfrm>
          <a:prstGeom prst="rect">
            <a:avLst/>
          </a:prstGeom>
        </p:spPr>
      </p:pic>
      <p:pic>
        <p:nvPicPr>
          <p:cNvPr id="7" name="史料解读.eps" descr="id:2147490179;FounderCES"/>
          <p:cNvPicPr/>
          <p:nvPr/>
        </p:nvPicPr>
        <p:blipFill>
          <a:blip r:embed="rId4"/>
          <a:stretch>
            <a:fillRect/>
          </a:stretch>
        </p:blipFill>
        <p:spPr>
          <a:xfrm>
            <a:off x="1080570" y="2727504"/>
            <a:ext cx="1186180" cy="359410"/>
          </a:xfrm>
          <a:prstGeom prst="rect">
            <a:avLst/>
          </a:prstGeom>
        </p:spPr>
      </p:pic>
      <p:sp>
        <p:nvSpPr>
          <p:cNvPr id="6" name="内容占位符 1"/>
          <p:cNvSpPr txBox="1">
            <a:spLocks/>
          </p:cNvSpPr>
          <p:nvPr/>
        </p:nvSpPr>
        <p:spPr bwMode="auto">
          <a:xfrm>
            <a:off x="2273614" y="2031488"/>
            <a:ext cx="957308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通过史料，全面认识《共产党宣言》的基本内涵。</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258348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说明无产阶级的政治任务是暴力夺权，建立无产阶级政权。史料二说明无产阶级的经济任务是发展生产力。史料三阐述的是《共产党宣言》的价值，它标志着科学社会主义的诞生，指出无产阶级有了自己最锐利的思想武器，国际共产主义运动蓬勃开展起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621469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1130246"/>
          </a:xfrm>
        </p:spPr>
        <p:txBody>
          <a:bodyPr/>
          <a:lstStyle/>
          <a:p>
            <a:pPr hangingPunct="0">
              <a:spcAft>
                <a:spcPts val="0"/>
              </a:spcAft>
              <a:tabLst>
                <a:tab pos="630238" algn="l"/>
                <a:tab pos="5113338"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）意义：工人阶级开始作为独立的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政治力量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登上历史舞台。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113338"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）教训：工人阶级迫切需要科学理论的指导。</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36961"/>
            <a:ext cx="11485848" cy="2792239"/>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spcAft>
                <a:spcPts val="0"/>
              </a:spcAft>
              <a:tabLst>
                <a:tab pos="63055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正确理解欧洲三大工人运动</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欧洲三大工人运动表明工人阶级开始作为独立的政治力量登上历史舞台。</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工人阶级斗争的丰富经验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为马克思、恩格斯进行理论研究提供了宝贵的材料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也使马克思主义的诞生成为可能。</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欧洲三大工人运动的失败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从侧面提出了创立科学革命理论的迫切要求。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名师点睛.eps" descr="id:2147491731;FounderCES"/>
          <p:cNvPicPr/>
          <p:nvPr/>
        </p:nvPicPr>
        <p:blipFill>
          <a:blip r:embed="rId2"/>
          <a:stretch>
            <a:fillRect/>
          </a:stretch>
        </p:blipFill>
        <p:spPr>
          <a:xfrm>
            <a:off x="509166" y="2599561"/>
            <a:ext cx="1625600" cy="379730"/>
          </a:xfrm>
          <a:prstGeom prst="rect">
            <a:avLst/>
          </a:prstGeom>
        </p:spPr>
      </p:pic>
    </p:spTree>
    <p:extLst>
      <p:ext uri="{BB962C8B-B14F-4D97-AF65-F5344CB8AC3E}">
        <p14:creationId xmlns:p14="http://schemas.microsoft.com/office/powerpoint/2010/main" val="546433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900235"/>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社会主义思想的萌发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）背景：早期工人运动的发展。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）代表：法国人圣西门、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傅立叶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和英国人欧文。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）内容：揭露和批判资本主义制度的种种弊端；反对自由放任的竞争，主张建立</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合作、平等、和谐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的理想社会。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）认识：没有找到实现理想社会的现实力量和正确有效的途径，他们的设想被称为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空想社会主义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945694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416320"/>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马克思主义</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的诞生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创立人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：德国思想家、革命家</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马克思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恩格斯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）思想条件：广泛吸收人类优秀思想成果。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）社会条件：进一步探讨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工业革命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引起的社会变化。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）阶级条件：总结</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工人运动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的经验。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2.eps" descr="id:2147490051;FounderCES"/>
          <p:cNvPicPr/>
          <p:nvPr/>
        </p:nvPicPr>
        <p:blipFill>
          <a:blip r:embed="rId2"/>
          <a:stretch>
            <a:fillRect/>
          </a:stretch>
        </p:blipFill>
        <p:spPr>
          <a:xfrm>
            <a:off x="478582" y="1556236"/>
            <a:ext cx="1354455" cy="359410"/>
          </a:xfrm>
          <a:prstGeom prst="rect">
            <a:avLst/>
          </a:prstGeom>
        </p:spPr>
      </p:pic>
    </p:spTree>
    <p:extLst>
      <p:ext uri="{BB962C8B-B14F-4D97-AF65-F5344CB8AC3E}">
        <p14:creationId xmlns:p14="http://schemas.microsoft.com/office/powerpoint/2010/main" val="32469802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标志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1848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月《共产党宣言》的发表。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肯定了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资本主义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的历史进步作用。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论证了资本主义必然灭亡、共产主义必然胜利的客观规律。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肯定</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阶级斗争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在阶级社会中推动历史发展的重要作用，宣告了无产阶级作为资本主义掘墓人和共产主义建设者的伟大使命，阐明了共产党的性质、目的和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策略</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）意义：第一次较为完整系统地阐述了科学社会主义的基本原理，阐明了社会发展的客观规律，标志着</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马克思主义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的诞生。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236148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00857"/>
            <a:ext cx="11485848" cy="2792239"/>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）背景：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1848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年，欧洲普遍发生革命，马克思和恩格斯在指导工人阶级进行斗争的同时，继续进行理论探索。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年，马克思撰写的政治经济学巨著《</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资本论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》第一卷出版，创立了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剩余价值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学说，揭露了资本主义制度和资本家剥削的秘密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615548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）创造性地揭示了人类社会发展规律，第一次创立了人民实现自身解放的思想体系，指引着人民改造世界的行动，始终站在时代前沿。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世纪中期起，马克思主义成为西欧工人运动的指导思想；在东欧和东南欧，马克思主义的影响日益扩大；在亚洲和美洲，马克思主义是工人运动与</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民族民主运动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的重要思想武器。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）在马克思主义影响下，</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马克思主义政党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在世界范围内如雨后春笋般建立和发展起来，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人民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第一次成为自己命运的主人，成为实现自身解放和全人类解放的根本政治力量。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818296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5632311"/>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国际</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工人运动的发展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第一国际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）背景：在《共产党宣言》中，马克思和恩格斯发出了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全世界无产者，联合起来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的伟大号召。</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国际工人协会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在伦敦成立，这就是历史上的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第一国际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）意义：推动了马克思主义的传播和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国际工人运动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进入新阶段</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巴黎公社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）背景：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1870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年，法国在普法战争中失败，社会矛盾激化。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）成立：</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1871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月，巴黎爆发工人武装起义，起义者建立了自己的政权——</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巴黎公社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847;FounderCES"/>
          <p:cNvPicPr/>
          <p:nvPr/>
        </p:nvPicPr>
        <p:blipFill>
          <a:blip r:embed="rId2"/>
          <a:stretch>
            <a:fillRect/>
          </a:stretch>
        </p:blipFill>
        <p:spPr>
          <a:xfrm>
            <a:off x="478582" y="980172"/>
            <a:ext cx="1354455" cy="359410"/>
          </a:xfrm>
          <a:prstGeom prst="rect">
            <a:avLst/>
          </a:prstGeom>
        </p:spPr>
      </p:pic>
    </p:spTree>
    <p:extLst>
      <p:ext uri="{BB962C8B-B14F-4D97-AF65-F5344CB8AC3E}">
        <p14:creationId xmlns:p14="http://schemas.microsoft.com/office/powerpoint/2010/main" val="3829864879"/>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1491</TotalTime>
  <Words>1865</Words>
  <Application>Microsoft Office PowerPoint</Application>
  <PresentationFormat>自定义</PresentationFormat>
  <Paragraphs>107</Paragraphs>
  <Slides>22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22</vt:i4>
      </vt:variant>
    </vt:vector>
  </HeadingPairs>
  <TitlesOfParts>
    <vt:vector size="31"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445</cp:revision>
  <dcterms:created xsi:type="dcterms:W3CDTF">2020-11-06T05:24:00Z</dcterms:created>
  <dcterms:modified xsi:type="dcterms:W3CDTF">2025-10-11T16:27:05Z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